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7"/>
    <p:restoredTop sz="94711"/>
  </p:normalViewPr>
  <p:slideViewPr>
    <p:cSldViewPr snapToGrid="0">
      <p:cViewPr varScale="1">
        <p:scale>
          <a:sx n="98" d="100"/>
          <a:sy n="98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2CF5-6F5C-C10B-7CEC-AACB2248C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C1AA0-C28F-55FD-E133-5E68EC501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2CAE4-E698-50F8-6583-3B01DF6F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B9CC1-32BF-9EDC-1CEF-66BE7ACC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81E-7FA0-B4B1-1B98-6EB1D497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A5AB-A383-2DF4-7A95-E0234C85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96033-9F9A-54CB-292C-533631FC5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A7251-33F7-C0DB-8DDD-F86B4B14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C194D-C1F1-5563-0506-A90756A5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27A6E-C75D-4462-4380-38C9CD4D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3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148B61-DED8-D7F7-71AE-0CF448DFF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F0E1E-8DF2-48F7-B70A-C6FF52207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39B77-757E-EF43-3862-51AEDB81D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29E53-5849-04BA-C94E-44271C6D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17FFF-1AE6-E938-B8AC-027BFDA7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1DCF-63F9-2F7C-EF3B-78D85750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0F0DF-FD8E-5E8F-6B4A-9981BAF1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C63A0-C775-B21D-3968-D8408F57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A9E80-3B83-B09C-66F0-A96CC9FD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F0DD7-54C0-4667-84BA-00BFA716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1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0E22-54C4-DB69-BA9B-CB0EACAA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211D-4798-7871-EF3E-3A9068B9A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4A7A4-3779-2B51-7D4C-B64875D4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2ECA-6F21-E800-6E56-C5D4E274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D82DB-CBF6-7C1E-F5C5-AA9E8CA4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FE40-3302-F65E-DAFB-77D1799E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BE3F-25DB-D3DC-BB67-28FAA406D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D7506-E367-8841-04BD-0E24608E0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71FA2-F127-6A8D-D5C8-F9BD24CC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D6EA4-268B-C9F6-06C4-D6AA235F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B8E41-4296-292B-9B3B-97F1D8F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4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82CF-632C-2145-E5E8-83C6D8B9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9B947-953E-9EC7-B457-32E0FF55E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0BE3D-1B9E-0144-BA3D-73CC38D6B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C0C75E-7A18-3649-3939-7074F1AE5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E0F31-76D3-4D3D-E572-A07415F38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2CA2FB-C553-DED8-5990-0F10CA7A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19466-75C1-D183-35EB-C1561740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C57C9-6A5C-7555-1411-4F7DAB9B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AEFCA-4149-8C6A-0D09-BE827A27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8979D-9357-EB5E-EA29-A490822B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99F14-76E2-5B1F-8BBC-F91F7F9D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AB496-D0F9-8AE5-8539-30D886CD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5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B0950-1342-E161-BCA6-E211CA11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373AA-A34A-1DC6-735A-DBD4E67D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68A55-7EC1-3B13-1175-5D664B1F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CCC6-A4F1-17E4-876E-89E3342F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8C57-023D-A399-10E7-E4AE6033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C6585-F98C-EE7C-901B-02C3AC32D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F8EB6-DDBB-4FE1-55BA-E0AFEEB2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83334-59A6-4027-6A4A-0CA34118D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0F13-C0A8-AEFE-4B3F-E8893C6F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7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57E6-152D-1738-0304-7C7D588D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B3B472-E757-87A5-6366-175C4F2DF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A22C0-D30B-B730-76F3-C65494D3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53832-C494-1094-BE00-61619BE5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65E2E-E066-E036-D7EF-486626EC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09679-B52F-CAA5-9A6D-3C7AED8C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9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A7A75-B772-E3EC-060F-90EF4B852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6D521-78A2-64DE-34C9-B4901F1BF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6EC33-85B3-84E3-A9CC-753746D0B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03AB5-88CC-532F-F6C4-9C220F4E7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8C81F-8F4E-85B1-996B-D65D05308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0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C2C7CEAE-8B6A-250F-BAB2-A685F147D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3051" y="-31"/>
            <a:ext cx="12191977" cy="6858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16CFE-DDCC-6544-8AEA-5F6A23F95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1513" y="1346295"/>
            <a:ext cx="6166334" cy="3160775"/>
          </a:xfrm>
        </p:spPr>
        <p:txBody>
          <a:bodyPr anchor="t">
            <a:normAutofit/>
          </a:bodyPr>
          <a:lstStyle/>
          <a:p>
            <a:pPr algn="r"/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77"/>
              </a:rPr>
              <a:t>ANALYSIS AND PREDICTION OF AIRLINE PASSENGER SATISFACTION USING PYSPARK</a:t>
            </a:r>
            <a:endParaRPr lang="en-IN" sz="4000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4BCB8-54C5-9830-BE1E-36D569754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189" y="4656082"/>
            <a:ext cx="5131658" cy="1758489"/>
          </a:xfrm>
        </p:spPr>
        <p:txBody>
          <a:bodyPr anchor="b">
            <a:no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By:</a:t>
            </a:r>
          </a:p>
          <a:p>
            <a:pPr algn="r"/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Yaswanth Varma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  <a:p>
            <a:pPr algn="r"/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53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B3F83-DE45-CCA2-9B1B-6B5DFC49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5458968" cy="946404"/>
          </a:xfrm>
        </p:spPr>
        <p:txBody>
          <a:bodyPr anchor="b">
            <a:normAutofit/>
          </a:bodyPr>
          <a:lstStyle/>
          <a:p>
            <a:r>
              <a:rPr lang="en-US" sz="5400" dirty="0"/>
              <a:t>KNN Classifier</a:t>
            </a:r>
          </a:p>
        </p:txBody>
      </p:sp>
      <p:sp>
        <p:nvSpPr>
          <p:cNvPr id="717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B5BB-92A7-DDA1-07C0-C29F204E9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  <a:latin typeface="Helvetica Neue" panose="02000503000000020004" pitchFamily="2" charset="0"/>
              </a:rPr>
              <a:t>Utilizes a simple yet effective algorithm based on nearest neighbors for classification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  <a:latin typeface="Helvetica Neue" panose="02000503000000020004" pitchFamily="2" charset="0"/>
              </a:rPr>
              <a:t>Suitable for datasets with complex decision boundaries and non-linear relationships.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  <a:latin typeface="Helvetica Neue" panose="02000503000000020004" pitchFamily="2" charset="0"/>
              </a:rPr>
              <a:t>Achieved a commendable accuracy of 91.41%, indicating strong predictive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  <a:latin typeface="Helvetica Neue" panose="02000503000000020004" pitchFamily="2" charset="0"/>
              </a:rPr>
              <a:t>Precision, recall, and F1 score also demonstrate robust values, reflecting reliable model performance.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7170" name="Picture 2" descr="K-Nearest Neighbor(KNN) Algorithm for Machine Learning - Javatpoint">
            <a:extLst>
              <a:ext uri="{FF2B5EF4-FFF2-40B4-BE49-F238E27FC236}">
                <a16:creationId xmlns:a16="http://schemas.microsoft.com/office/drawing/2014/main" id="{E1473B0D-7952-371D-AEC4-BAEC1A6E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0760" y="1486713"/>
            <a:ext cx="5051552" cy="436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52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EB7CF-D3F9-F722-72A8-D4C776173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03" y="348865"/>
            <a:ext cx="10844217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37FE8E-52B4-A30F-67DA-87F3FED30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11560"/>
              </p:ext>
            </p:extLst>
          </p:nvPr>
        </p:nvGraphicFramePr>
        <p:xfrm>
          <a:off x="571403" y="1744423"/>
          <a:ext cx="10844217" cy="4269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97">
                  <a:extLst>
                    <a:ext uri="{9D8B030D-6E8A-4147-A177-3AD203B41FA5}">
                      <a16:colId xmlns:a16="http://schemas.microsoft.com/office/drawing/2014/main" val="3488839296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1465056256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527680887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628700478"/>
                    </a:ext>
                  </a:extLst>
                </a:gridCol>
                <a:gridCol w="1750920">
                  <a:extLst>
                    <a:ext uri="{9D8B030D-6E8A-4147-A177-3AD203B41FA5}">
                      <a16:colId xmlns:a16="http://schemas.microsoft.com/office/drawing/2014/main" val="1222401633"/>
                    </a:ext>
                  </a:extLst>
                </a:gridCol>
              </a:tblGrid>
              <a:tr h="707118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 marL="166479" marR="166479" marT="83239" marB="83239"/>
                </a:tc>
                <a:extLst>
                  <a:ext uri="{0D108BD9-81ED-4DB2-BD59-A6C34878D82A}">
                    <a16:rowId xmlns:a16="http://schemas.microsoft.com/office/drawing/2014/main" val="2851434126"/>
                  </a:ext>
                </a:extLst>
              </a:tr>
              <a:tr h="1210038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0.9236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0.9235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0.9236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0.9236</a:t>
                      </a:r>
                    </a:p>
                  </a:txBody>
                  <a:tcPr marL="166479" marR="166479" marT="83239" marB="83239"/>
                </a:tc>
                <a:extLst>
                  <a:ext uri="{0D108BD9-81ED-4DB2-BD59-A6C34878D82A}">
                    <a16:rowId xmlns:a16="http://schemas.microsoft.com/office/drawing/2014/main" val="3730621167"/>
                  </a:ext>
                </a:extLst>
              </a:tr>
              <a:tr h="1210038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0.8704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0.8706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0.8704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0.8698</a:t>
                      </a:r>
                    </a:p>
                  </a:txBody>
                  <a:tcPr marL="166479" marR="166479" marT="83239" marB="83239"/>
                </a:tc>
                <a:extLst>
                  <a:ext uri="{0D108BD9-81ED-4DB2-BD59-A6C34878D82A}">
                    <a16:rowId xmlns:a16="http://schemas.microsoft.com/office/drawing/2014/main" val="3736286069"/>
                  </a:ext>
                </a:extLst>
              </a:tr>
              <a:tr h="707118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0.9140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0.9143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0.9140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0.9137</a:t>
                      </a:r>
                    </a:p>
                  </a:txBody>
                  <a:tcPr marL="166479" marR="166479" marT="83239" marB="83239"/>
                </a:tc>
                <a:extLst>
                  <a:ext uri="{0D108BD9-81ED-4DB2-BD59-A6C34878D82A}">
                    <a16:rowId xmlns:a16="http://schemas.microsoft.com/office/drawing/2014/main" val="306181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3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CA9FA-39F3-CB0F-61E9-66A88979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54490"/>
            <a:ext cx="5027874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Streamlit</a:t>
            </a:r>
            <a:r>
              <a:rPr lang="en-US" sz="4800" dirty="0">
                <a:solidFill>
                  <a:srgbClr val="FFFFFF"/>
                </a:solidFill>
              </a:rPr>
              <a:t> Application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5B430F-8DCC-2608-A3F6-CE82479B1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2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7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DC93A-5FA9-F37A-5DC0-641C627A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110401"/>
          </a:xfrm>
        </p:spPr>
        <p:txBody>
          <a:bodyPr anchor="b">
            <a:normAutofit/>
          </a:bodyPr>
          <a:lstStyle/>
          <a:p>
            <a:r>
              <a:rPr lang="en-IN" sz="5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03833-15DC-1B3F-AFB7-5D799CEA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866900"/>
            <a:ext cx="6713552" cy="4471924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endParaRPr lang="en-US" sz="15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Aim: </a:t>
            </a:r>
          </a:p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analyze and predict passenger satisfaction based on flight experience features.</a:t>
            </a:r>
          </a:p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machine learning model to predict satisfaction and deploy it via </a:t>
            </a:r>
            <a:r>
              <a:rPr lang="en-US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predictions.</a:t>
            </a:r>
          </a:p>
          <a:p>
            <a:pPr marL="0" indent="0">
              <a:buNone/>
            </a:pPr>
            <a:r>
              <a:rPr lang="en-US" sz="1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"Airline Passenger Satisfaction" dataset from Kaggle includes both numerical and categorical data, providing a wide range of information on passenger experiences.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covers key aspects of the flight experience such as inflight services, seat comfort, cleanliness, and departure/arrival times, offering a comprehensive view of passenger preferences.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facilitates thorough analysis and predictive modeling to understand the factors that influence passenger satisfaction, making it valuable for airlines and researchers alike.</a:t>
            </a:r>
          </a:p>
          <a:p>
            <a:pPr marL="0" indent="0">
              <a:buNone/>
            </a:pPr>
            <a:endParaRPr lang="en-IN" sz="1500" dirty="0"/>
          </a:p>
        </p:txBody>
      </p:sp>
      <p:pic>
        <p:nvPicPr>
          <p:cNvPr id="5" name="Picture 4" descr="Back view of an aeroplane">
            <a:extLst>
              <a:ext uri="{FF2B5EF4-FFF2-40B4-BE49-F238E27FC236}">
                <a16:creationId xmlns:a16="http://schemas.microsoft.com/office/drawing/2014/main" id="{A03108BC-90CF-397F-A795-DAAA39BF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8" r="26176" b="2"/>
          <a:stretch/>
        </p:blipFill>
        <p:spPr>
          <a:xfrm>
            <a:off x="7675658" y="2093976"/>
            <a:ext cx="3941064" cy="42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8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AB0E5-2E17-C38A-A416-F03D1C9C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Preparation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6C5F0-7D81-DC77-11A9-FABCAF61AE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dirty="0">
                <a:effectLst/>
              </a:rPr>
              <a:t>Initial Exploration:</a:t>
            </a:r>
            <a:r>
              <a:rPr lang="en-US" b="0" i="0" dirty="0">
                <a:effectLst/>
              </a:rPr>
              <a:t> Conducted preliminary exploration to understand the structure, features, and characteristics of the dataset.</a:t>
            </a:r>
          </a:p>
          <a:p>
            <a:r>
              <a:rPr lang="en-US" b="1" i="0" dirty="0">
                <a:effectLst/>
              </a:rPr>
              <a:t>Data Cleaning:</a:t>
            </a:r>
            <a:r>
              <a:rPr lang="en-US" b="0" i="0" dirty="0">
                <a:effectLst/>
              </a:rPr>
              <a:t> Performed initial data cleaning tasks, including handling missing values, removing duplicates, and addressing inconsistencies, to ensure the dataset's quality and readiness for further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055B8-026A-C4C1-95A3-386EC647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00" y="480200"/>
            <a:ext cx="10449427" cy="122832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br>
              <a:rPr lang="en-US" sz="3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1CE71A-6C26-3370-A686-ABE7137B41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200" y="1708522"/>
            <a:ext cx="5414586" cy="44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5AF503-1345-1145-102B-14B630C7A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7250" y="1708522"/>
            <a:ext cx="5308550" cy="42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39217-A5DC-3CE8-E323-DDB258D13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Contd..</a:t>
            </a:r>
          </a:p>
        </p:txBody>
      </p:sp>
      <p:sp>
        <p:nvSpPr>
          <p:cNvPr id="207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DDA3F-26C2-4E47-D2F4-365A5FFF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level of airline passenger satisfaction based on Departure Delay and Arrival Delay?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2050" name="Picture 2" descr="A graph with orange and blue dots&#10;&#10;Description automatically generated">
            <a:extLst>
              <a:ext uri="{FF2B5EF4-FFF2-40B4-BE49-F238E27FC236}">
                <a16:creationId xmlns:a16="http://schemas.microsoft.com/office/drawing/2014/main" id="{EDBE6638-0BE9-3D4C-5488-80247CC50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539106"/>
            <a:ext cx="6903720" cy="433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0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2" name="Rectangle 308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A83E4B-CFDD-D7DC-92AD-B862D479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35" y="545528"/>
            <a:ext cx="4233165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Contd..</a:t>
            </a:r>
          </a:p>
        </p:txBody>
      </p:sp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968546F0-DC9D-8751-929D-17E2F1B665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8535" y="2418409"/>
            <a:ext cx="4233165" cy="17979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level of airline passenger satisfaction when viewed based on Flight Distance?</a:t>
            </a:r>
          </a:p>
          <a:p>
            <a:pPr mar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D789A4A-5723-DECB-E1CF-E503FD89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5435" y="647700"/>
            <a:ext cx="7014465" cy="5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4" name="Rectangle 308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6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9AAAB-76F4-1B45-FC0C-5F548A7F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Contd..</a:t>
            </a:r>
          </a:p>
        </p:txBody>
      </p:sp>
      <p:sp>
        <p:nvSpPr>
          <p:cNvPr id="41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84DF-E430-97AD-8430-CB20CCBEC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7"/>
            <a:ext cx="3429000" cy="277825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level of airline passenger satisfaction when viewed based on Flight Distance and Departure Delay?</a:t>
            </a:r>
          </a:p>
        </p:txBody>
      </p:sp>
      <p:pic>
        <p:nvPicPr>
          <p:cNvPr id="4098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3CE050C-4C82-4DC1-9D13-D3D2935D1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539106"/>
            <a:ext cx="6903720" cy="46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DA854-8EB6-68EA-6264-82BDF54B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55" y="528193"/>
            <a:ext cx="8830564" cy="1066927"/>
          </a:xfrm>
        </p:spPr>
        <p:txBody>
          <a:bodyPr anchor="b">
            <a:normAutofit/>
          </a:bodyPr>
          <a:lstStyle/>
          <a:p>
            <a:r>
              <a:rPr lang="en-US" sz="5000" dirty="0"/>
              <a:t>Machine Learning Modelling</a:t>
            </a:r>
          </a:p>
        </p:txBody>
      </p:sp>
      <p:sp>
        <p:nvSpPr>
          <p:cNvPr id="513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0BBB-B6E4-0364-8624-6B6B034EE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42616"/>
            <a:ext cx="5110963" cy="362965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</a:p>
          <a:p>
            <a:pPr marL="0" indent="0">
              <a:buNone/>
            </a:pPr>
            <a:endParaRPr lang="en-US" sz="18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Combines multiple decision trees for better predictions, handling both numerical and categorical data effectively.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Offers high accuracy, robustness against overfitting, and interpretable feature importance rankings.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Achieved an accuracy of 92.36%, indicating strong predictive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Precision, recall, and F1 score also demonstrate high values, reflecting reliable model performance.</a:t>
            </a:r>
          </a:p>
          <a:p>
            <a:endParaRPr lang="en-US" sz="1500" dirty="0"/>
          </a:p>
        </p:txBody>
      </p:sp>
      <p:pic>
        <p:nvPicPr>
          <p:cNvPr id="5122" name="Picture 2" descr="Random Forest Algorithm - How It Works and Why It Is So Effective">
            <a:extLst>
              <a:ext uri="{FF2B5EF4-FFF2-40B4-BE49-F238E27FC236}">
                <a16:creationId xmlns:a16="http://schemas.microsoft.com/office/drawing/2014/main" id="{BC74B217-B93D-CDFB-5FF3-05BC2F37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327465"/>
            <a:ext cx="5736224" cy="37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79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3" name="Rectangle 6172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BD768-89FD-9EFE-15D7-923026BAD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/>
              <a:t>Decision Tree Classifier</a:t>
            </a:r>
          </a:p>
        </p:txBody>
      </p:sp>
      <p:sp>
        <p:nvSpPr>
          <p:cNvPr id="6175" name="Rectangle 617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1" name="Rectangle 618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Decision Trees: Complete Guide to ...">
            <a:extLst>
              <a:ext uri="{FF2B5EF4-FFF2-40B4-BE49-F238E27FC236}">
                <a16:creationId xmlns:a16="http://schemas.microsoft.com/office/drawing/2014/main" id="{2F9F3A3D-509A-5114-7C9D-63402982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295" y="3102366"/>
            <a:ext cx="5150277" cy="25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76938-B038-67E6-45C7-42AF0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599509"/>
            <a:ext cx="4841327" cy="3639450"/>
          </a:xfrm>
        </p:spPr>
        <p:txBody>
          <a:bodyPr anchor="ctr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Helvetica Neue" panose="02000503000000020004" pitchFamily="2" charset="0"/>
              </a:rPr>
              <a:t>Simple yet powerful classification algorithm, suitable for interpretation and understanding.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Helvetica Neue" panose="02000503000000020004" pitchFamily="2" charset="0"/>
              </a:rPr>
              <a:t>Efficiently handles both numerical and categorical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Helvetica Neue" panose="02000503000000020004" pitchFamily="2" charset="0"/>
              </a:rPr>
              <a:t>Achieved a respectable accuracy of 87.04%, indicating good predictive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Helvetica Neue" panose="02000503000000020004" pitchFamily="2" charset="0"/>
              </a:rPr>
              <a:t>Precision, recall, and F1 score also demonstrate strong values, reflecting reliable model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9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182" name="Rectangle 6181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5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444</Words>
  <Application>Microsoft Macintosh PowerPoint</Application>
  <PresentationFormat>Widescreen</PresentationFormat>
  <Paragraphs>61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Arial Rounded MT Bold</vt:lpstr>
      <vt:lpstr>Helvetica Neue</vt:lpstr>
      <vt:lpstr>Times New Roman</vt:lpstr>
      <vt:lpstr>Office Theme</vt:lpstr>
      <vt:lpstr>ANALYSIS AND PREDICTION OF AIRLINE PASSENGER SATISFACTION USING PYSPARK</vt:lpstr>
      <vt:lpstr>Introduction</vt:lpstr>
      <vt:lpstr>Data Preparation</vt:lpstr>
      <vt:lpstr>Exploratory Data Analysis </vt:lpstr>
      <vt:lpstr>Contd..</vt:lpstr>
      <vt:lpstr>Contd..</vt:lpstr>
      <vt:lpstr>Contd..</vt:lpstr>
      <vt:lpstr>Machine Learning Modelling</vt:lpstr>
      <vt:lpstr>Decision Tree Classifier</vt:lpstr>
      <vt:lpstr>KNN Classifier</vt:lpstr>
      <vt:lpstr>Results Comparison</vt:lpstr>
      <vt:lpstr>Streamlit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PREDICTION OF AIRLINE PASSENGER SATISFACTION USING PYSPARK</dc:title>
  <dc:creator>Tangudu, Bala Satya Venkat</dc:creator>
  <cp:lastModifiedBy>Sagiraju, Yaswanth Varma</cp:lastModifiedBy>
  <cp:revision>23</cp:revision>
  <dcterms:created xsi:type="dcterms:W3CDTF">2024-04-30T01:43:40Z</dcterms:created>
  <dcterms:modified xsi:type="dcterms:W3CDTF">2025-04-28T21:40:30Z</dcterms:modified>
</cp:coreProperties>
</file>